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5" r:id="rId9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lemedellin:Desktop:Derecho%20de%20Petici&#243;n%20Alcaldia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lemedellin:Desktop:Derecho%20de%20Petici&#243;n%20Alcaldia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lemedellin:Desktop:Derecho%20de%20Petici&#243;n%20Alcaldia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Convenio 4600038296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46130483689539"/>
          <c:y val="0.181889763779528"/>
          <c:w val="0.518154949381327"/>
          <c:h val="0.722054974544732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Hoja2!$E$27:$E$37</c:f>
              <c:strCache>
                <c:ptCount val="11"/>
                <c:pt idx="0">
                  <c:v>Asesorías, apoyo y monitoreo</c:v>
                </c:pt>
                <c:pt idx="1">
                  <c:v>Diseños/Producción piezas gráficas y audiovisuales</c:v>
                </c:pt>
                <c:pt idx="2">
                  <c:v>Gran formato</c:v>
                </c:pt>
                <c:pt idx="3">
                  <c:v>Litografía</c:v>
                </c:pt>
                <c:pt idx="4">
                  <c:v>Merchandising</c:v>
                </c:pt>
                <c:pt idx="5">
                  <c:v>Prensa</c:v>
                </c:pt>
                <c:pt idx="6">
                  <c:v>Publicidad Exterior</c:v>
                </c:pt>
                <c:pt idx="7">
                  <c:v>Radio</c:v>
                </c:pt>
                <c:pt idx="8">
                  <c:v>Revista</c:v>
                </c:pt>
                <c:pt idx="9">
                  <c:v>TV</c:v>
                </c:pt>
                <c:pt idx="10">
                  <c:v>WEB</c:v>
                </c:pt>
              </c:strCache>
            </c:strRef>
          </c:cat>
          <c:val>
            <c:numRef>
              <c:f>Hoja2!$F$27:$F$37</c:f>
              <c:numCache>
                <c:formatCode>[$$-409]#,##0</c:formatCode>
                <c:ptCount val="11"/>
                <c:pt idx="0">
                  <c:v>2.57637541376E8</c:v>
                </c:pt>
                <c:pt idx="1">
                  <c:v>2.5370449927E8</c:v>
                </c:pt>
                <c:pt idx="2">
                  <c:v>9.755426488E7</c:v>
                </c:pt>
                <c:pt idx="3">
                  <c:v>1.330273269208E8</c:v>
                </c:pt>
                <c:pt idx="4">
                  <c:v>1.1499544E7</c:v>
                </c:pt>
                <c:pt idx="5">
                  <c:v>3.18034662024E8</c:v>
                </c:pt>
                <c:pt idx="6">
                  <c:v>1.351995672E8</c:v>
                </c:pt>
                <c:pt idx="7">
                  <c:v>5.38244794424E8</c:v>
                </c:pt>
                <c:pt idx="8">
                  <c:v>4.5899E7</c:v>
                </c:pt>
                <c:pt idx="9">
                  <c:v>3.9534991806E8</c:v>
                </c:pt>
                <c:pt idx="10">
                  <c:v>2.9479532E7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8484989396405"/>
          <c:y val="0.0888437986807215"/>
          <c:w val="0.312934237386993"/>
          <c:h val="0.911156201319279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Convenio 4600041961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Hoja2!$A$27:$A$37</c:f>
              <c:strCache>
                <c:ptCount val="11"/>
                <c:pt idx="0">
                  <c:v>Asesorías, apoyo y monitoreo</c:v>
                </c:pt>
                <c:pt idx="1">
                  <c:v>Diseños/Producción piezas gráficas y audiovisuales</c:v>
                </c:pt>
                <c:pt idx="2">
                  <c:v>Gran formato</c:v>
                </c:pt>
                <c:pt idx="3">
                  <c:v>Litografía</c:v>
                </c:pt>
                <c:pt idx="4">
                  <c:v>Merchandising</c:v>
                </c:pt>
                <c:pt idx="5">
                  <c:v>Prensa</c:v>
                </c:pt>
                <c:pt idx="6">
                  <c:v>Publicidad Exterior</c:v>
                </c:pt>
                <c:pt idx="7">
                  <c:v>Radio</c:v>
                </c:pt>
                <c:pt idx="8">
                  <c:v>Revista</c:v>
                </c:pt>
                <c:pt idx="9">
                  <c:v>TV</c:v>
                </c:pt>
                <c:pt idx="10">
                  <c:v>WEB</c:v>
                </c:pt>
              </c:strCache>
            </c:strRef>
          </c:cat>
          <c:val>
            <c:numRef>
              <c:f>Hoja2!$B$27:$B$37</c:f>
              <c:numCache>
                <c:formatCode>[$$-409]#,##0</c:formatCode>
                <c:ptCount val="11"/>
                <c:pt idx="0">
                  <c:v>3.7557684172E8</c:v>
                </c:pt>
                <c:pt idx="1">
                  <c:v>3.10943085E8</c:v>
                </c:pt>
                <c:pt idx="2">
                  <c:v>2.596545892E7</c:v>
                </c:pt>
                <c:pt idx="3">
                  <c:v>4.7702084E7</c:v>
                </c:pt>
                <c:pt idx="4">
                  <c:v>0.0</c:v>
                </c:pt>
                <c:pt idx="5">
                  <c:v>1.136654535816E9</c:v>
                </c:pt>
                <c:pt idx="6">
                  <c:v>1.0765463926E8</c:v>
                </c:pt>
                <c:pt idx="7">
                  <c:v>5.70186668276E8</c:v>
                </c:pt>
                <c:pt idx="8">
                  <c:v>1.1309839868E8</c:v>
                </c:pt>
                <c:pt idx="9">
                  <c:v>6.6177609874E8</c:v>
                </c:pt>
                <c:pt idx="10">
                  <c:v>3.40055534E7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2250947798192"/>
          <c:y val="0.139702046360614"/>
          <c:w val="0.312934237386993"/>
          <c:h val="0.85972634206138"/>
        </c:manualLayout>
      </c:layout>
      <c:overlay val="0"/>
      <c:txPr>
        <a:bodyPr/>
        <a:lstStyle/>
        <a:p>
          <a:pPr>
            <a:defRPr sz="13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Convenios</a:t>
            </a:r>
            <a:r>
              <a:rPr lang="es-ES" baseline="0"/>
              <a:t> Telemedellín - Alcaldía de Medellín 2012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Hoja2!$I$27:$I$37</c:f>
              <c:strCache>
                <c:ptCount val="11"/>
                <c:pt idx="0">
                  <c:v>Asesorías, apoyo y monitoreo</c:v>
                </c:pt>
                <c:pt idx="1">
                  <c:v>Diseños/Producción piezas gráficas y audiovisuales</c:v>
                </c:pt>
                <c:pt idx="2">
                  <c:v>Gran formato</c:v>
                </c:pt>
                <c:pt idx="3">
                  <c:v>Litografía</c:v>
                </c:pt>
                <c:pt idx="4">
                  <c:v>Merchandising</c:v>
                </c:pt>
                <c:pt idx="5">
                  <c:v>Prensa</c:v>
                </c:pt>
                <c:pt idx="6">
                  <c:v>Publicidad Exterior</c:v>
                </c:pt>
                <c:pt idx="7">
                  <c:v>Radio</c:v>
                </c:pt>
                <c:pt idx="8">
                  <c:v>Revista</c:v>
                </c:pt>
                <c:pt idx="9">
                  <c:v>TV</c:v>
                </c:pt>
                <c:pt idx="10">
                  <c:v>WEB</c:v>
                </c:pt>
              </c:strCache>
            </c:strRef>
          </c:cat>
          <c:val>
            <c:numRef>
              <c:f>Hoja2!$J$27:$J$37</c:f>
              <c:numCache>
                <c:formatCode>[$$-409]#,##0</c:formatCode>
                <c:ptCount val="11"/>
                <c:pt idx="0">
                  <c:v>6.33214383096E8</c:v>
                </c:pt>
                <c:pt idx="1">
                  <c:v>5.6464758427E8</c:v>
                </c:pt>
                <c:pt idx="2">
                  <c:v>1.235197238E8</c:v>
                </c:pt>
                <c:pt idx="3">
                  <c:v>1.807294109208E8</c:v>
                </c:pt>
                <c:pt idx="4">
                  <c:v>1.1499544E7</c:v>
                </c:pt>
                <c:pt idx="5">
                  <c:v>1.45468919784E9</c:v>
                </c:pt>
                <c:pt idx="6">
                  <c:v>2.4285420646E8</c:v>
                </c:pt>
                <c:pt idx="7">
                  <c:v>1.1084314627E9</c:v>
                </c:pt>
                <c:pt idx="8">
                  <c:v>1.5899739868E8</c:v>
                </c:pt>
                <c:pt idx="9">
                  <c:v>1.0571260168E9</c:v>
                </c:pt>
                <c:pt idx="10">
                  <c:v>6.34850854E7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2250947798192"/>
          <c:y val="0.108846506388665"/>
          <c:w val="0.312934237386993"/>
          <c:h val="0.856921292973021"/>
        </c:manualLayout>
      </c:layout>
      <c:overlay val="0"/>
      <c:txPr>
        <a:bodyPr/>
        <a:lstStyle/>
        <a:p>
          <a:pPr>
            <a:defRPr sz="13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2B72-4DE9-E144-BED3-BCC5A7ED98CE}" type="datetimeFigureOut">
              <a:rPr lang="es-ES"/>
              <a:pPr>
                <a:defRPr/>
              </a:pPr>
              <a:t>3/18/13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9C5C3-5260-7E49-9C5B-70E1269902D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6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315E2-FFC0-0B44-A8D9-AB75949CCF2F}" type="datetimeFigureOut">
              <a:rPr lang="es-ES"/>
              <a:pPr>
                <a:defRPr/>
              </a:pPr>
              <a:t>3/18/13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1540-DE2E-A044-B34C-189F83B79A4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20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BECF-F486-844E-9B52-F139899943E9}" type="datetimeFigureOut">
              <a:rPr lang="es-ES"/>
              <a:pPr>
                <a:defRPr/>
              </a:pPr>
              <a:t>3/18/13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578A3-EBD7-584D-974B-95E14E0A715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5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5D70-7A01-E744-AB79-91BE26C032AD}" type="datetimeFigureOut">
              <a:rPr lang="es-ES"/>
              <a:pPr>
                <a:defRPr/>
              </a:pPr>
              <a:t>3/18/13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4BE1-D815-C246-9C4C-BAA01D7621F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3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C7C0-BCCD-4F44-BD24-7ECE9F75DEE9}" type="datetimeFigureOut">
              <a:rPr lang="es-ES"/>
              <a:pPr>
                <a:defRPr/>
              </a:pPr>
              <a:t>3/18/13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DFEA-8421-3344-A857-7F3D5F3BF96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25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9AB3-7D56-F143-A461-B368A0AC2672}" type="datetimeFigureOut">
              <a:rPr lang="es-ES"/>
              <a:pPr>
                <a:defRPr/>
              </a:pPr>
              <a:t>3/18/13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2E69-4B99-4F40-BB58-B42AC889F64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32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3FE4-2A45-D44F-BFDA-64D4F19C133B}" type="datetimeFigureOut">
              <a:rPr lang="es-ES"/>
              <a:pPr>
                <a:defRPr/>
              </a:pPr>
              <a:t>3/18/13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993D-D0DF-1449-B480-4E6B52BFE51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20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3BDE-89D7-B94E-A690-80B8C2084E0E}" type="datetimeFigureOut">
              <a:rPr lang="es-ES"/>
              <a:pPr>
                <a:defRPr/>
              </a:pPr>
              <a:t>3/18/13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C885-B68E-D340-A1C7-CBFA8B6C20D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87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B64F2-BBC0-BB4B-8D57-5BE0D315B269}" type="datetimeFigureOut">
              <a:rPr lang="es-ES"/>
              <a:pPr>
                <a:defRPr/>
              </a:pPr>
              <a:t>3/18/13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13E1-EF41-B743-9B5F-FFBBA060E20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47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EF442-D61C-C545-823D-9C68DB528F6F}" type="datetimeFigureOut">
              <a:rPr lang="es-ES"/>
              <a:pPr>
                <a:defRPr/>
              </a:pPr>
              <a:t>3/18/13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820A-1441-8D41-8290-7388F364370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63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CD4E-1F47-9E46-A765-2810EF6CD653}" type="datetimeFigureOut">
              <a:rPr lang="es-ES"/>
              <a:pPr>
                <a:defRPr/>
              </a:pPr>
              <a:t>3/18/13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FA23-ABA2-904D-ADC1-915B22ECA21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23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8CE363-E135-5446-B5CB-985AD6B9C779}" type="datetimeFigureOut">
              <a:rPr lang="es-ES"/>
              <a:pPr>
                <a:defRPr/>
              </a:pPr>
              <a:t>3/18/13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6AAD14-32CE-264E-A06D-E05CB9ACF76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789488" y="1217613"/>
            <a:ext cx="22225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Inversi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ón Por Medios</a:t>
            </a:r>
            <a:endParaRPr lang="es-ES" sz="16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43438" y="431800"/>
            <a:ext cx="2443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Alca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ldía de Medellín 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773612" y="2044376"/>
            <a:ext cx="2238375" cy="716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Periodo 2012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Convenios 4600038296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Convenio 4600041961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3"/>
          <p:cNvSpPr txBox="1">
            <a:spLocks noChangeArrowheads="1"/>
          </p:cNvSpPr>
          <p:nvPr/>
        </p:nvSpPr>
        <p:spPr bwMode="auto">
          <a:xfrm>
            <a:off x="2530475" y="35824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2400" dirty="0" smtClean="0">
                <a:solidFill>
                  <a:srgbClr val="984807"/>
                </a:solidFill>
              </a:rPr>
              <a:t>CONVENIO 4600038296</a:t>
            </a:r>
            <a:endParaRPr lang="es-ES" sz="2400" dirty="0">
              <a:solidFill>
                <a:srgbClr val="984807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64" y="1693551"/>
            <a:ext cx="7113359" cy="3411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3"/>
          <p:cNvSpPr txBox="1">
            <a:spLocks noChangeArrowheads="1"/>
          </p:cNvSpPr>
          <p:nvPr/>
        </p:nvSpPr>
        <p:spPr bwMode="auto">
          <a:xfrm>
            <a:off x="2530475" y="35824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2400" dirty="0" smtClean="0">
                <a:solidFill>
                  <a:srgbClr val="984807"/>
                </a:solidFill>
              </a:rPr>
              <a:t>CONVENIO 4600038296</a:t>
            </a:r>
            <a:endParaRPr lang="es-ES" sz="2400" dirty="0">
              <a:solidFill>
                <a:srgbClr val="984807"/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302996"/>
              </p:ext>
            </p:extLst>
          </p:nvPr>
        </p:nvGraphicFramePr>
        <p:xfrm>
          <a:off x="1016000" y="1165224"/>
          <a:ext cx="7380516" cy="474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596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>
            <a:spLocks noChangeArrowheads="1"/>
          </p:cNvSpPr>
          <p:nvPr/>
        </p:nvSpPr>
        <p:spPr bwMode="auto">
          <a:xfrm>
            <a:off x="2530475" y="35824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2400" dirty="0" smtClean="0">
                <a:solidFill>
                  <a:srgbClr val="984807"/>
                </a:solidFill>
              </a:rPr>
              <a:t>CONVENIO 4600041961</a:t>
            </a:r>
            <a:endParaRPr lang="es-ES" sz="2400" dirty="0">
              <a:solidFill>
                <a:srgbClr val="98480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66" y="1869963"/>
            <a:ext cx="7442437" cy="316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6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>
            <a:spLocks noChangeArrowheads="1"/>
          </p:cNvSpPr>
          <p:nvPr/>
        </p:nvSpPr>
        <p:spPr bwMode="auto">
          <a:xfrm>
            <a:off x="2530475" y="35824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2400" dirty="0" smtClean="0">
                <a:solidFill>
                  <a:srgbClr val="984807"/>
                </a:solidFill>
              </a:rPr>
              <a:t>CONVENIO 4600041961</a:t>
            </a:r>
            <a:endParaRPr lang="es-ES" sz="2400" dirty="0">
              <a:solidFill>
                <a:srgbClr val="984807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69352"/>
              </p:ext>
            </p:extLst>
          </p:nvPr>
        </p:nvGraphicFramePr>
        <p:xfrm>
          <a:off x="1143000" y="1165225"/>
          <a:ext cx="68580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1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3"/>
          <p:cNvSpPr txBox="1">
            <a:spLocks noChangeArrowheads="1"/>
          </p:cNvSpPr>
          <p:nvPr/>
        </p:nvSpPr>
        <p:spPr bwMode="auto">
          <a:xfrm>
            <a:off x="2530475" y="375881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2400" dirty="0" smtClean="0">
                <a:solidFill>
                  <a:srgbClr val="984807"/>
                </a:solidFill>
              </a:rPr>
              <a:t>TOTAL CONTRATOS 2012</a:t>
            </a:r>
            <a:endParaRPr lang="es-ES" sz="2400" dirty="0">
              <a:solidFill>
                <a:srgbClr val="98480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40" y="1905246"/>
            <a:ext cx="7509383" cy="35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3"/>
          <p:cNvSpPr txBox="1">
            <a:spLocks noChangeArrowheads="1"/>
          </p:cNvSpPr>
          <p:nvPr/>
        </p:nvSpPr>
        <p:spPr bwMode="auto">
          <a:xfrm>
            <a:off x="2530475" y="375881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2400" dirty="0" smtClean="0">
                <a:solidFill>
                  <a:srgbClr val="984807"/>
                </a:solidFill>
              </a:rPr>
              <a:t>TOTAL CONTRATOS 2012</a:t>
            </a:r>
            <a:endParaRPr lang="es-ES" sz="2400" dirty="0">
              <a:solidFill>
                <a:srgbClr val="984807"/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660427"/>
              </p:ext>
            </p:extLst>
          </p:nvPr>
        </p:nvGraphicFramePr>
        <p:xfrm>
          <a:off x="1016000" y="1165225"/>
          <a:ext cx="71120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334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38</Words>
  <Application>Microsoft Macintosh PowerPoint</Application>
  <PresentationFormat>Presentación en pantalla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Calibri</vt:lpstr>
      <vt:lpstr>ＭＳ Ｐゴシック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telemedellin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marin</dc:creator>
  <cp:lastModifiedBy>telemedellin</cp:lastModifiedBy>
  <cp:revision>5</cp:revision>
  <dcterms:created xsi:type="dcterms:W3CDTF">2013-03-06T21:16:11Z</dcterms:created>
  <dcterms:modified xsi:type="dcterms:W3CDTF">2013-03-18T22:05:12Z</dcterms:modified>
</cp:coreProperties>
</file>